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9" r:id="rId5"/>
    <p:sldId id="271" r:id="rId6"/>
    <p:sldId id="272" r:id="rId7"/>
    <p:sldId id="273" r:id="rId8"/>
    <p:sldId id="274" r:id="rId9"/>
    <p:sldId id="275" r:id="rId10"/>
  </p:sldIdLst>
  <p:sldSz cx="9144000" cy="6858000" type="screen4x3"/>
  <p:notesSz cx="6858000" cy="9144000"/>
  <p:custDataLst>
    <p:tags r:id="rId11"/>
  </p:custDataLst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6925"/>
    <a:srgbClr val="959421"/>
    <a:srgbClr val="817725"/>
    <a:srgbClr val="B3B368"/>
    <a:srgbClr val="7E7200"/>
    <a:srgbClr val="816826"/>
    <a:srgbClr val="FECC00"/>
    <a:srgbClr val="7B8E87"/>
    <a:srgbClr val="3C92B1"/>
    <a:srgbClr val="D3B8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gs" Target="tags/tag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 anim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Oval 8"/>
          <p:cNvSpPr>
            <a:spLocks noChangeArrowheads="1"/>
          </p:cNvSpPr>
          <p:nvPr userDrawn="1"/>
        </p:nvSpPr>
        <p:spPr bwMode="auto">
          <a:xfrm>
            <a:off x="1626899" y="2718389"/>
            <a:ext cx="1838392" cy="1838392"/>
          </a:xfrm>
          <a:prstGeom prst="ellipse">
            <a:avLst/>
          </a:prstGeom>
          <a:solidFill>
            <a:srgbClr val="7B8E87">
              <a:alpha val="90000"/>
            </a:srgb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nl-NL"/>
          </a:p>
        </p:txBody>
      </p:sp>
      <p:sp>
        <p:nvSpPr>
          <p:cNvPr id="70" name="Oval 8"/>
          <p:cNvSpPr>
            <a:spLocks noChangeArrowheads="1"/>
          </p:cNvSpPr>
          <p:nvPr userDrawn="1"/>
        </p:nvSpPr>
        <p:spPr bwMode="auto">
          <a:xfrm>
            <a:off x="1691680" y="2460264"/>
            <a:ext cx="1936989" cy="1937471"/>
          </a:xfrm>
          <a:prstGeom prst="ellipse">
            <a:avLst/>
          </a:prstGeom>
          <a:solidFill>
            <a:srgbClr val="816826">
              <a:alpha val="90000"/>
            </a:srgb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73" name="Oval 8"/>
          <p:cNvSpPr>
            <a:spLocks noChangeAspect="1" noChangeArrowheads="1"/>
          </p:cNvSpPr>
          <p:nvPr userDrawn="1"/>
        </p:nvSpPr>
        <p:spPr bwMode="auto">
          <a:xfrm>
            <a:off x="1882188" y="2301218"/>
            <a:ext cx="1779521" cy="1779963"/>
          </a:xfrm>
          <a:prstGeom prst="ellipse">
            <a:avLst/>
          </a:prstGeom>
          <a:solidFill>
            <a:srgbClr val="FECC00">
              <a:alpha val="90000"/>
            </a:srgb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3" name="Afbeelding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297110"/>
            <a:ext cx="3926243" cy="22637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05114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2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22222E-6 L 0.76337 -0.55648 " pathEditMode="relative" rAng="0" ptsTypes="AA">
                                      <p:cBhvr>
                                        <p:cTn id="20" dur="2750" spd="-100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160" y="-27824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4.07407E-6 L 0.79184 0.56343 " pathEditMode="relative" rAng="0" ptsTypes="AA">
                                      <p:cBhvr>
                                        <p:cTn id="22" dur="2750" spd="-100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583" y="28171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0 L -0.39427 -0.60532 " pathEditMode="relative" rAng="0" ptsTypes="AA">
                                      <p:cBhvr>
                                        <p:cTn id="24" dur="2750" spd="-100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22" y="-30278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3" nodeType="withEffect">
                                  <p:stCondLst>
                                    <p:cond delay="3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75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3" nodeType="withEffect">
                                  <p:stCondLst>
                                    <p:cond delay="3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75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3" nodeType="withEffect">
                                  <p:stCondLst>
                                    <p:cond delay="3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75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74" grpId="1" animBg="1"/>
      <p:bldP spid="74" grpId="2" animBg="1"/>
      <p:bldP spid="74" grpId="3" animBg="1"/>
      <p:bldP spid="70" grpId="0" animBg="1"/>
      <p:bldP spid="70" grpId="1" animBg="1"/>
      <p:bldP spid="70" grpId="2" animBg="1"/>
      <p:bldP spid="70" grpId="3" animBg="1"/>
      <p:bldP spid="73" grpId="0" animBg="1"/>
      <p:bldP spid="73" grpId="1" animBg="1"/>
      <p:bldP spid="73" grpId="2" animBg="1"/>
      <p:bldP spid="73" grpId="3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 met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>
            <a:normAutofit/>
          </a:bodyPr>
          <a:lstStyle>
            <a:lvl1pPr algn="ctr">
              <a:defRPr sz="2800" b="1">
                <a:solidFill>
                  <a:schemeClr val="bg2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297110"/>
            <a:ext cx="3926243" cy="22637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6670711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pos="28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sisdia wit logo met cirk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6729" y="4437112"/>
            <a:ext cx="8737271" cy="242088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1369691"/>
            <a:ext cx="7715200" cy="864096"/>
          </a:xfrm>
        </p:spPr>
        <p:txBody>
          <a:bodyPr anchor="b">
            <a:noAutofit/>
          </a:bodyPr>
          <a:lstStyle>
            <a:lvl1pPr algn="l">
              <a:defRPr sz="2800" b="1">
                <a:solidFill>
                  <a:schemeClr val="bg2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2348880"/>
            <a:ext cx="7715200" cy="3777283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177800" indent="-177800">
              <a:buFont typeface="Arial" panose="020B0604020202020204" pitchFamily="34" charset="0"/>
              <a:buChar char="•"/>
              <a:defRPr sz="2000"/>
            </a:lvl2pPr>
            <a:lvl3pPr marL="355600" indent="-177800">
              <a:defRPr sz="2000"/>
            </a:lvl3pPr>
            <a:lvl4pPr marL="449263" indent="-177800">
              <a:defRPr sz="2000"/>
            </a:lvl4pPr>
            <a:lvl5pPr marL="627063" indent="-177800">
              <a:defRPr sz="2000"/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04EA-3C67-4B4A-B044-8CBC91EF3404}" type="datetimeFigureOut">
              <a:rPr lang="nl-NL" smtClean="0"/>
              <a:t>25-8-2014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6DDE-0033-49FF-BBC5-0D5ABC2DA1E7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462" y="205575"/>
            <a:ext cx="2060422" cy="118799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02900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sisdia wit met cirk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6729" y="4437112"/>
            <a:ext cx="8737271" cy="242088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1369691"/>
            <a:ext cx="7715200" cy="864096"/>
          </a:xfrm>
        </p:spPr>
        <p:txBody>
          <a:bodyPr anchor="b">
            <a:noAutofit/>
          </a:bodyPr>
          <a:lstStyle>
            <a:lvl1pPr algn="l">
              <a:defRPr sz="2800" b="1">
                <a:solidFill>
                  <a:schemeClr val="bg2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2348880"/>
            <a:ext cx="7715200" cy="3777283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177800" indent="-177800">
              <a:buFont typeface="Arial" panose="020B0604020202020204" pitchFamily="34" charset="0"/>
              <a:buChar char="•"/>
              <a:defRPr sz="2000"/>
            </a:lvl2pPr>
            <a:lvl3pPr marL="355600" indent="-177800">
              <a:defRPr sz="2000"/>
            </a:lvl3pPr>
            <a:lvl4pPr marL="449263" indent="-177800">
              <a:defRPr sz="2000"/>
            </a:lvl4pPr>
            <a:lvl5pPr marL="627063" indent="-177800">
              <a:defRPr sz="2000"/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204EA-3C67-4B4A-B044-8CBC91EF3404}" type="datetimeFigureOut">
              <a:rPr lang="nl-NL" smtClean="0"/>
              <a:t>25-8-2014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A6DDE-0033-49FF-BBC5-0D5ABC2DA1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81549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204EA-3C67-4B4A-B044-8CBC91EF3404}" type="datetimeFigureOut">
              <a:rPr lang="nl-NL" smtClean="0"/>
              <a:t>25-8-2014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A6DDE-0033-49FF-BBC5-0D5ABC2DA1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2780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1" r:id="rId2"/>
    <p:sldLayoutId id="2147483665" r:id="rId3"/>
    <p:sldLayoutId id="2147483667" r:id="rId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77800" indent="-1778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622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 smtClean="0"/>
              <a:t>PERSONEELSMANAGEMENT 2.1</a:t>
            </a:r>
          </a:p>
          <a:p>
            <a:endParaRPr lang="nl-NL" sz="2800" dirty="0"/>
          </a:p>
          <a:p>
            <a:r>
              <a:rPr lang="nl-NL" sz="2800" dirty="0" smtClean="0"/>
              <a:t>Onderdeel : 2. Omgeving</a:t>
            </a:r>
          </a:p>
          <a:p>
            <a:r>
              <a:rPr lang="nl-NL" sz="2800" dirty="0" smtClean="0"/>
              <a:t>PPT : 1. omgevingsfactoren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254772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15200" cy="576064"/>
          </a:xfrm>
        </p:spPr>
        <p:txBody>
          <a:bodyPr/>
          <a:lstStyle/>
          <a:p>
            <a:r>
              <a:rPr lang="nl-NL" dirty="0" smtClean="0"/>
              <a:t>PPT  2.1 : omgevingsfactoren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1052736"/>
            <a:ext cx="7715200" cy="5073427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4" name="Ovaal 3"/>
          <p:cNvSpPr/>
          <p:nvPr/>
        </p:nvSpPr>
        <p:spPr>
          <a:xfrm>
            <a:off x="3995936" y="4383112"/>
            <a:ext cx="1728192" cy="1584176"/>
          </a:xfrm>
          <a:prstGeom prst="ellipse">
            <a:avLst/>
          </a:prstGeom>
          <a:solidFill>
            <a:schemeClr val="accent1"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 smtClean="0">
                <a:solidFill>
                  <a:schemeClr val="tx1"/>
                </a:solidFill>
              </a:rPr>
              <a:t>BEDRIJF</a:t>
            </a:r>
            <a:endParaRPr lang="nl-NL" b="1" dirty="0">
              <a:solidFill>
                <a:schemeClr val="tx1"/>
              </a:solidFill>
            </a:endParaRPr>
          </a:p>
        </p:txBody>
      </p:sp>
      <p:sp>
        <p:nvSpPr>
          <p:cNvPr id="5" name="Rechthoek 4"/>
          <p:cNvSpPr/>
          <p:nvPr/>
        </p:nvSpPr>
        <p:spPr>
          <a:xfrm>
            <a:off x="1141399" y="1340768"/>
            <a:ext cx="3168352" cy="252028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tx1"/>
                </a:solidFill>
              </a:rPr>
              <a:t>DIRECTE OMGEVING :</a:t>
            </a:r>
          </a:p>
          <a:p>
            <a:pPr algn="ctr"/>
            <a:r>
              <a:rPr lang="nl-NL" dirty="0" smtClean="0">
                <a:solidFill>
                  <a:schemeClr val="tx1"/>
                </a:solidFill>
              </a:rPr>
              <a:t>( belang bij voortbestaan )</a:t>
            </a:r>
          </a:p>
          <a:p>
            <a:pPr algn="ctr"/>
            <a:r>
              <a:rPr lang="nl-NL" dirty="0" smtClean="0">
                <a:solidFill>
                  <a:schemeClr val="tx1"/>
                </a:solidFill>
              </a:rPr>
              <a:t>( te beïnvloeden )</a:t>
            </a:r>
          </a:p>
          <a:p>
            <a:pPr algn="ctr"/>
            <a:r>
              <a:rPr lang="nl-NL" dirty="0" smtClean="0">
                <a:solidFill>
                  <a:schemeClr val="tx1"/>
                </a:solidFill>
              </a:rPr>
              <a:t>Leveranciers</a:t>
            </a:r>
          </a:p>
          <a:p>
            <a:pPr algn="ctr"/>
            <a:r>
              <a:rPr lang="nl-NL" dirty="0" smtClean="0">
                <a:solidFill>
                  <a:schemeClr val="tx1"/>
                </a:solidFill>
              </a:rPr>
              <a:t>Afnemers</a:t>
            </a:r>
          </a:p>
          <a:p>
            <a:pPr algn="ctr"/>
            <a:r>
              <a:rPr lang="nl-NL" dirty="0" smtClean="0">
                <a:solidFill>
                  <a:schemeClr val="tx1"/>
                </a:solidFill>
              </a:rPr>
              <a:t>Personeel</a:t>
            </a:r>
          </a:p>
          <a:p>
            <a:pPr algn="ctr"/>
            <a:r>
              <a:rPr lang="nl-NL" dirty="0" smtClean="0">
                <a:solidFill>
                  <a:schemeClr val="tx1"/>
                </a:solidFill>
              </a:rPr>
              <a:t>Vermogensverschaffers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6" name="Rechthoek 5"/>
          <p:cNvSpPr/>
          <p:nvPr/>
        </p:nvSpPr>
        <p:spPr>
          <a:xfrm>
            <a:off x="5091991" y="1338897"/>
            <a:ext cx="3168352" cy="252028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dirty="0" smtClean="0">
                <a:solidFill>
                  <a:schemeClr val="tx1"/>
                </a:solidFill>
              </a:rPr>
              <a:t>INDIRECTE OMGEVING :</a:t>
            </a:r>
          </a:p>
          <a:p>
            <a:pPr algn="ctr"/>
            <a:r>
              <a:rPr lang="nl-NL" sz="1600" dirty="0" smtClean="0">
                <a:solidFill>
                  <a:schemeClr val="tx1"/>
                </a:solidFill>
              </a:rPr>
              <a:t>( niet of nauwelijks te beïnvloeden )</a:t>
            </a:r>
          </a:p>
          <a:p>
            <a:pPr algn="ctr"/>
            <a:r>
              <a:rPr lang="nl-NL" sz="1600" dirty="0" smtClean="0">
                <a:solidFill>
                  <a:schemeClr val="tx1"/>
                </a:solidFill>
              </a:rPr>
              <a:t>Demografisch</a:t>
            </a:r>
          </a:p>
          <a:p>
            <a:pPr algn="ctr"/>
            <a:r>
              <a:rPr lang="nl-NL" sz="1600" dirty="0" smtClean="0">
                <a:solidFill>
                  <a:schemeClr val="tx1"/>
                </a:solidFill>
              </a:rPr>
              <a:t>Economisch</a:t>
            </a:r>
          </a:p>
          <a:p>
            <a:pPr algn="ctr"/>
            <a:r>
              <a:rPr lang="nl-NL" sz="1600" dirty="0" smtClean="0">
                <a:solidFill>
                  <a:schemeClr val="tx1"/>
                </a:solidFill>
              </a:rPr>
              <a:t>Sociaal maatschappelijk</a:t>
            </a:r>
          </a:p>
          <a:p>
            <a:pPr algn="ctr"/>
            <a:r>
              <a:rPr lang="nl-NL" sz="1600" dirty="0" smtClean="0">
                <a:solidFill>
                  <a:schemeClr val="tx1"/>
                </a:solidFill>
              </a:rPr>
              <a:t>Technologisch</a:t>
            </a:r>
          </a:p>
          <a:p>
            <a:pPr algn="ctr"/>
            <a:r>
              <a:rPr lang="nl-NL" sz="1600" dirty="0" smtClean="0">
                <a:solidFill>
                  <a:schemeClr val="tx1"/>
                </a:solidFill>
              </a:rPr>
              <a:t>Ecologisch</a:t>
            </a:r>
          </a:p>
          <a:p>
            <a:pPr algn="ctr"/>
            <a:r>
              <a:rPr lang="nl-NL" sz="1600" dirty="0" smtClean="0">
                <a:solidFill>
                  <a:schemeClr val="tx1"/>
                </a:solidFill>
              </a:rPr>
              <a:t>Sociale</a:t>
            </a:r>
          </a:p>
          <a:p>
            <a:pPr algn="ctr"/>
            <a:r>
              <a:rPr lang="nl-NL" sz="1600" dirty="0" smtClean="0">
                <a:solidFill>
                  <a:schemeClr val="tx1"/>
                </a:solidFill>
              </a:rPr>
              <a:t>Politiek</a:t>
            </a:r>
            <a:endParaRPr lang="nl-NL" sz="1600" dirty="0">
              <a:solidFill>
                <a:schemeClr val="tx1"/>
              </a:solidFill>
            </a:endParaRPr>
          </a:p>
        </p:txBody>
      </p:sp>
      <p:cxnSp>
        <p:nvCxnSpPr>
          <p:cNvPr id="8" name="Rechte verbindingslijn met pijl 7"/>
          <p:cNvCxnSpPr/>
          <p:nvPr/>
        </p:nvCxnSpPr>
        <p:spPr>
          <a:xfrm>
            <a:off x="2555776" y="3861048"/>
            <a:ext cx="1753975" cy="1008112"/>
          </a:xfrm>
          <a:prstGeom prst="straightConnector1">
            <a:avLst/>
          </a:prstGeom>
          <a:ln w="254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met pijl 8"/>
          <p:cNvCxnSpPr/>
          <p:nvPr/>
        </p:nvCxnSpPr>
        <p:spPr>
          <a:xfrm flipH="1">
            <a:off x="5364089" y="3861048"/>
            <a:ext cx="1584175" cy="1008112"/>
          </a:xfrm>
          <a:prstGeom prst="straightConnector1">
            <a:avLst/>
          </a:prstGeom>
          <a:ln w="254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422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15200" cy="576064"/>
          </a:xfrm>
        </p:spPr>
        <p:txBody>
          <a:bodyPr/>
          <a:lstStyle/>
          <a:p>
            <a:r>
              <a:rPr lang="nl-NL" dirty="0" smtClean="0"/>
              <a:t>PPT </a:t>
            </a:r>
            <a:r>
              <a:rPr lang="nl-NL" dirty="0" smtClean="0"/>
              <a:t>2.1 </a:t>
            </a:r>
            <a:r>
              <a:rPr lang="nl-NL" dirty="0" smtClean="0"/>
              <a:t>: omgevingsfactoren</a:t>
            </a:r>
            <a:endParaRPr lang="nl-NL" dirty="0"/>
          </a:p>
        </p:txBody>
      </p:sp>
      <p:graphicFrame>
        <p:nvGraphicFramePr>
          <p:cNvPr id="7" name="Tijdelijke aanduiding voor inhoud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8935419"/>
              </p:ext>
            </p:extLst>
          </p:nvPr>
        </p:nvGraphicFramePr>
        <p:xfrm>
          <a:off x="1043608" y="1556793"/>
          <a:ext cx="7200800" cy="32113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99746"/>
                <a:gridCol w="2400527"/>
                <a:gridCol w="2400527"/>
              </a:tblGrid>
              <a:tr h="2587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Belanghebbende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</a:rPr>
                        <a:t>Doel/belang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Te beïnvloeden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52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Leverancier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Zorgen voor voldoende afname en correcte betaling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Contract met voorwaarden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52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Klant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Goed product ( of dienst ) tegen juiste prijs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Reclame en/of afspraken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117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Personeel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Prettig en uitdagend werk met carrièrekansen tegen betaling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Inspelen op wensen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52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Vermogensverschaffer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Rendement op geïnvesteerd vermogen.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Optimaal rendement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52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Overheid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(gemeente)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Werkgelegenheid en belastinginkomsten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Samenwerken en subsidies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44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15200" cy="576064"/>
          </a:xfrm>
        </p:spPr>
        <p:txBody>
          <a:bodyPr/>
          <a:lstStyle/>
          <a:p>
            <a:r>
              <a:rPr lang="nl-NL" dirty="0" smtClean="0"/>
              <a:t>PPT </a:t>
            </a:r>
            <a:r>
              <a:rPr lang="nl-NL" dirty="0" smtClean="0"/>
              <a:t>2.1 </a:t>
            </a:r>
            <a:r>
              <a:rPr lang="nl-NL" dirty="0" smtClean="0"/>
              <a:t>: omgevingsfactoren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1052736"/>
            <a:ext cx="7715200" cy="5073427"/>
          </a:xfrm>
        </p:spPr>
        <p:txBody>
          <a:bodyPr/>
          <a:lstStyle/>
          <a:p>
            <a:r>
              <a:rPr lang="nl-NL" dirty="0" smtClean="0"/>
              <a:t>Het bedrijf :</a:t>
            </a:r>
          </a:p>
          <a:p>
            <a:endParaRPr lang="nl-NL" dirty="0"/>
          </a:p>
        </p:txBody>
      </p:sp>
      <p:sp>
        <p:nvSpPr>
          <p:cNvPr id="4" name="Ovaal 3"/>
          <p:cNvSpPr/>
          <p:nvPr/>
        </p:nvSpPr>
        <p:spPr>
          <a:xfrm>
            <a:off x="1475656" y="1052736"/>
            <a:ext cx="6408711" cy="4968552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 smtClean="0">
                <a:solidFill>
                  <a:schemeClr val="tx1"/>
                </a:solidFill>
              </a:rPr>
              <a:t>HET BESTUURSPORCES /MANAGEMENT :</a:t>
            </a:r>
          </a:p>
          <a:p>
            <a:pPr marL="342900" indent="-342900" algn="ctr">
              <a:buAutoNum type="arabicPeriod"/>
            </a:pPr>
            <a:r>
              <a:rPr lang="nl-NL" dirty="0" smtClean="0">
                <a:solidFill>
                  <a:schemeClr val="tx1"/>
                </a:solidFill>
              </a:rPr>
              <a:t>Doelstelling ( product / markt )</a:t>
            </a:r>
          </a:p>
          <a:p>
            <a:pPr marL="342900" indent="-342900" algn="ctr">
              <a:buAutoNum type="arabicPeriod"/>
            </a:pPr>
            <a:r>
              <a:rPr lang="nl-NL" dirty="0" smtClean="0">
                <a:solidFill>
                  <a:schemeClr val="tx1"/>
                </a:solidFill>
              </a:rPr>
              <a:t>Beleid ( Keuzes )</a:t>
            </a:r>
          </a:p>
          <a:p>
            <a:pPr marL="342900" indent="-342900" algn="ctr">
              <a:buAutoNum type="arabicPeriod"/>
            </a:pPr>
            <a:r>
              <a:rPr lang="nl-NL" dirty="0" smtClean="0">
                <a:solidFill>
                  <a:schemeClr val="tx1"/>
                </a:solidFill>
              </a:rPr>
              <a:t>Planning ( in tijd )</a:t>
            </a:r>
          </a:p>
          <a:p>
            <a:pPr marL="342900" indent="-342900" algn="ctr">
              <a:buAutoNum type="arabicPeriod"/>
            </a:pPr>
            <a:r>
              <a:rPr lang="nl-NL" dirty="0" smtClean="0">
                <a:solidFill>
                  <a:schemeClr val="tx1"/>
                </a:solidFill>
              </a:rPr>
              <a:t>Organiseren ( wie doet wat )</a:t>
            </a:r>
          </a:p>
          <a:p>
            <a:pPr marL="342900" indent="-342900" algn="ctr">
              <a:buAutoNum type="arabicPeriod"/>
            </a:pPr>
            <a:r>
              <a:rPr lang="nl-NL" dirty="0" smtClean="0">
                <a:solidFill>
                  <a:schemeClr val="tx1"/>
                </a:solidFill>
              </a:rPr>
              <a:t>Leiding geven</a:t>
            </a:r>
          </a:p>
          <a:p>
            <a:pPr algn="ctr"/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5" name="PIJL-OMLAAG 4"/>
          <p:cNvSpPr/>
          <p:nvPr/>
        </p:nvSpPr>
        <p:spPr>
          <a:xfrm>
            <a:off x="4572000" y="4365104"/>
            <a:ext cx="360040" cy="504056"/>
          </a:xfrm>
          <a:prstGeom prst="downArrow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2519772" y="4794133"/>
            <a:ext cx="1152128" cy="432048"/>
          </a:xfrm>
          <a:prstGeom prst="rect">
            <a:avLst/>
          </a:prstGeom>
          <a:solidFill>
            <a:schemeClr val="accent4">
              <a:lumMod val="60000"/>
              <a:lumOff val="40000"/>
              <a:alpha val="7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 smtClean="0">
                <a:solidFill>
                  <a:schemeClr val="tx1"/>
                </a:solidFill>
              </a:rPr>
              <a:t>input</a:t>
            </a:r>
            <a:endParaRPr lang="nl-NL" b="1" dirty="0">
              <a:solidFill>
                <a:schemeClr val="tx1"/>
              </a:solidFill>
            </a:endParaRPr>
          </a:p>
        </p:txBody>
      </p:sp>
      <p:sp>
        <p:nvSpPr>
          <p:cNvPr id="8" name="Rechthoek 7"/>
          <p:cNvSpPr/>
          <p:nvPr/>
        </p:nvSpPr>
        <p:spPr>
          <a:xfrm>
            <a:off x="3923928" y="4816287"/>
            <a:ext cx="1872208" cy="432048"/>
          </a:xfrm>
          <a:prstGeom prst="rect">
            <a:avLst/>
          </a:prstGeom>
          <a:solidFill>
            <a:schemeClr val="accent4">
              <a:lumMod val="60000"/>
              <a:lumOff val="40000"/>
              <a:alpha val="7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 smtClean="0">
                <a:solidFill>
                  <a:schemeClr val="tx1"/>
                </a:solidFill>
              </a:rPr>
              <a:t>transformatie</a:t>
            </a:r>
            <a:endParaRPr lang="nl-NL" b="1" dirty="0">
              <a:solidFill>
                <a:schemeClr val="tx1"/>
              </a:solidFill>
            </a:endParaRPr>
          </a:p>
        </p:txBody>
      </p:sp>
      <p:sp>
        <p:nvSpPr>
          <p:cNvPr id="9" name="Rechthoek 8"/>
          <p:cNvSpPr/>
          <p:nvPr/>
        </p:nvSpPr>
        <p:spPr>
          <a:xfrm>
            <a:off x="6048164" y="4771979"/>
            <a:ext cx="1152128" cy="432048"/>
          </a:xfrm>
          <a:prstGeom prst="rect">
            <a:avLst/>
          </a:prstGeom>
          <a:solidFill>
            <a:schemeClr val="accent4">
              <a:lumMod val="60000"/>
              <a:lumOff val="40000"/>
              <a:alpha val="7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 smtClean="0">
                <a:solidFill>
                  <a:schemeClr val="tx1"/>
                </a:solidFill>
              </a:rPr>
              <a:t>output</a:t>
            </a:r>
            <a:endParaRPr lang="nl-NL" b="1" dirty="0">
              <a:solidFill>
                <a:schemeClr val="tx1"/>
              </a:solidFill>
            </a:endParaRPr>
          </a:p>
        </p:txBody>
      </p:sp>
      <p:cxnSp>
        <p:nvCxnSpPr>
          <p:cNvPr id="11" name="Rechte verbindingslijn met pijl 10"/>
          <p:cNvCxnSpPr/>
          <p:nvPr/>
        </p:nvCxnSpPr>
        <p:spPr>
          <a:xfrm>
            <a:off x="3095836" y="5102539"/>
            <a:ext cx="352839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274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15200" cy="576064"/>
          </a:xfrm>
        </p:spPr>
        <p:txBody>
          <a:bodyPr/>
          <a:lstStyle/>
          <a:p>
            <a:r>
              <a:rPr lang="nl-NL" smtClean="0"/>
              <a:t>PPT </a:t>
            </a:r>
            <a:r>
              <a:rPr lang="nl-NL" smtClean="0"/>
              <a:t>2.1 </a:t>
            </a:r>
            <a:r>
              <a:rPr lang="nl-NL" dirty="0" smtClean="0"/>
              <a:t>: omgevingsfactoren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980728"/>
            <a:ext cx="7715200" cy="5073427"/>
          </a:xfrm>
        </p:spPr>
        <p:txBody>
          <a:bodyPr/>
          <a:lstStyle/>
          <a:p>
            <a:r>
              <a:rPr lang="nl-NL" dirty="0" smtClean="0"/>
              <a:t>Het management :</a:t>
            </a:r>
          </a:p>
          <a:p>
            <a:pPr marL="457200" indent="-457200">
              <a:buAutoNum type="arabicPeriod"/>
            </a:pPr>
            <a:r>
              <a:rPr lang="nl-NL" dirty="0" smtClean="0"/>
              <a:t>Stelt de doelstelling op ( product /markt ) en maakt keuzes ( lage prijs/meer vestigingen )</a:t>
            </a:r>
          </a:p>
          <a:p>
            <a:pPr marL="457200" indent="-457200">
              <a:buAutoNum type="arabicPeriod"/>
            </a:pPr>
            <a:r>
              <a:rPr lang="nl-NL" dirty="0" smtClean="0"/>
              <a:t>Je geeft aan in de tijd wanneer je wat gaat doen en wie wat gaat doen</a:t>
            </a:r>
          </a:p>
          <a:p>
            <a:pPr marL="457200" indent="-457200">
              <a:buAutoNum type="arabicPeriod"/>
            </a:pPr>
            <a:r>
              <a:rPr lang="nl-NL" dirty="0" smtClean="0"/>
              <a:t>Je geeft leiding aan primair proces :</a:t>
            </a:r>
          </a:p>
          <a:p>
            <a:pPr marL="457200" indent="-457200">
              <a:buAutoNum type="arabicPeriod"/>
            </a:pPr>
            <a:endParaRPr lang="nl-NL" dirty="0" smtClean="0"/>
          </a:p>
          <a:p>
            <a:r>
              <a:rPr lang="nl-NL" dirty="0" smtClean="0"/>
              <a:t>Input : Personeel, materiaal, gebouw</a:t>
            </a:r>
          </a:p>
          <a:p>
            <a:r>
              <a:rPr lang="nl-NL" dirty="0" smtClean="0"/>
              <a:t>Transformatie : Verkoop / knippen/</a:t>
            </a:r>
            <a:r>
              <a:rPr lang="nl-NL" dirty="0" err="1" smtClean="0"/>
              <a:t>ed</a:t>
            </a:r>
            <a:endParaRPr lang="nl-NL" dirty="0" smtClean="0"/>
          </a:p>
          <a:p>
            <a:r>
              <a:rPr lang="nl-NL" dirty="0" smtClean="0"/>
              <a:t>Output : resultaat : omzet , tevredenheid</a:t>
            </a:r>
          </a:p>
          <a:p>
            <a:endParaRPr lang="nl-NL" dirty="0" smtClean="0"/>
          </a:p>
          <a:p>
            <a:r>
              <a:rPr lang="nl-NL" dirty="0" smtClean="0"/>
              <a:t>1 : Strategisch</a:t>
            </a:r>
          </a:p>
          <a:p>
            <a:r>
              <a:rPr lang="nl-NL" dirty="0" smtClean="0"/>
              <a:t>2 : Tactisch</a:t>
            </a:r>
          </a:p>
          <a:p>
            <a:r>
              <a:rPr lang="nl-NL" dirty="0" smtClean="0"/>
              <a:t>3 : Operationeel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3144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442872d26f757e0a04345641a3e6b8b868bab2"/>
</p:tagLst>
</file>

<file path=ppt/theme/theme1.xml><?xml version="1.0" encoding="utf-8"?>
<a:theme xmlns:a="http://schemas.openxmlformats.org/drawingml/2006/main" name="Kantoorthema">
  <a:themeElements>
    <a:clrScheme name="davinci business">
      <a:dk1>
        <a:sysClr val="windowText" lastClr="000000"/>
      </a:dk1>
      <a:lt1>
        <a:sysClr val="window" lastClr="FFFFFF"/>
      </a:lt1>
      <a:dk2>
        <a:srgbClr val="8FCEA5"/>
      </a:dk2>
      <a:lt2>
        <a:srgbClr val="826925"/>
      </a:lt2>
      <a:accent1>
        <a:srgbClr val="FECC00"/>
      </a:accent1>
      <a:accent2>
        <a:srgbClr val="7B8E87"/>
      </a:accent2>
      <a:accent3>
        <a:srgbClr val="7CD3EB"/>
      </a:accent3>
      <a:accent4>
        <a:srgbClr val="39BBA0"/>
      </a:accent4>
      <a:accent5>
        <a:srgbClr val="39BBA0"/>
      </a:accent5>
      <a:accent6>
        <a:srgbClr val="00B29C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ie xmlns="85cd91c4-108f-4854-b680-de5d9c2c12e7">Office sjablonen Powerpoint</Categori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AC4F9A37130048A21C20FA1AB4CBFC" ma:contentTypeVersion="2" ma:contentTypeDescription="Een nieuw document maken." ma:contentTypeScope="" ma:versionID="00489e1ae192719ee278effe6fb58ecf">
  <xsd:schema xmlns:xsd="http://www.w3.org/2001/XMLSchema" xmlns:xs="http://www.w3.org/2001/XMLSchema" xmlns:p="http://schemas.microsoft.com/office/2006/metadata/properties" xmlns:ns2="85cd91c4-108f-4854-b680-de5d9c2c12e7" targetNamespace="http://schemas.microsoft.com/office/2006/metadata/properties" ma:root="true" ma:fieldsID="2f67e359368162ee1dcffcbaafce260a" ns2:_="">
    <xsd:import namespace="85cd91c4-108f-4854-b680-de5d9c2c12e7"/>
    <xsd:element name="properties">
      <xsd:complexType>
        <xsd:sequence>
          <xsd:element name="documentManagement">
            <xsd:complexType>
              <xsd:all>
                <xsd:element ref="ns2:Categori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cd91c4-108f-4854-b680-de5d9c2c12e7" elementFormDefault="qualified">
    <xsd:import namespace="http://schemas.microsoft.com/office/2006/documentManagement/types"/>
    <xsd:import namespace="http://schemas.microsoft.com/office/infopath/2007/PartnerControls"/>
    <xsd:element name="Categorie" ma:index="8" nillable="true" ma:displayName="Categorie" ma:format="Dropdown" ma:internalName="Categorie">
      <xsd:simpleType>
        <xsd:restriction base="dms:Choice">
          <xsd:enumeration value="Logo's"/>
          <xsd:enumeration value="Briefpapier"/>
          <xsd:enumeration value="Nieuwsbrief"/>
          <xsd:enumeration value="Office sjablonen Word"/>
          <xsd:enumeration value="Office sjablonen Powerpoint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8D86A8B-A1A6-4AD6-9C0E-6F79861854E2}">
  <ds:schemaRefs>
    <ds:schemaRef ds:uri="http://www.w3.org/XML/1998/namespace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purl.org/dc/elements/1.1/"/>
    <ds:schemaRef ds:uri="http://schemas.openxmlformats.org/package/2006/metadata/core-properties"/>
    <ds:schemaRef ds:uri="85cd91c4-108f-4854-b680-de5d9c2c12e7"/>
  </ds:schemaRefs>
</ds:datastoreItem>
</file>

<file path=customXml/itemProps2.xml><?xml version="1.0" encoding="utf-8"?>
<ds:datastoreItem xmlns:ds="http://schemas.openxmlformats.org/officeDocument/2006/customXml" ds:itemID="{0E38A9DE-6DF8-4D1B-8061-BD59D1CC16F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533A3F0-5A3F-408B-9CAB-710BE910AC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5cd91c4-108f-4854-b680-de5d9c2c12e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3651</TotalTime>
  <Words>226</Words>
  <Application>Microsoft Office PowerPoint</Application>
  <PresentationFormat>Diavoorstelling (4:3)</PresentationFormat>
  <Paragraphs>66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Kantoorthema</vt:lpstr>
      <vt:lpstr>PowerPoint-presentatie</vt:lpstr>
      <vt:lpstr>PowerPoint-presentatie</vt:lpstr>
      <vt:lpstr>PPT  2.1 : omgevingsfactoren</vt:lpstr>
      <vt:lpstr>PPT 2.1 : omgevingsfactoren</vt:lpstr>
      <vt:lpstr>PPT 2.1 : omgevingsfactoren</vt:lpstr>
      <vt:lpstr>PPT 2.1 : omgevingsfactoren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www.de-presentatie-architect.nl</dc:creator>
  <cp:lastModifiedBy>Johan van der Steen</cp:lastModifiedBy>
  <cp:revision>132</cp:revision>
  <dcterms:created xsi:type="dcterms:W3CDTF">2013-07-30T14:35:54Z</dcterms:created>
  <dcterms:modified xsi:type="dcterms:W3CDTF">2014-08-25T12:27:08Z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0x010100DBAC4F9A37130048A21C20FA1AB4CBFC</vt:lpwstr>
  </property>
</Properties>
</file>